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Kanit" panose="020B0604020202020204" charset="-34"/>
      <p:regular r:id="rId14"/>
    </p:embeddedFont>
    <p:embeddedFont>
      <p:font typeface="Martel Sans Light"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81233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3174325"/>
            <a:ext cx="7468553" cy="1231821"/>
          </a:xfrm>
          <a:prstGeom prst="rect">
            <a:avLst/>
          </a:prstGeom>
          <a:noFill/>
          <a:ln/>
        </p:spPr>
        <p:txBody>
          <a:bodyPr wrap="squar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Interpretable ML Models for Loan Approval Systems</a:t>
            </a:r>
            <a:endParaRPr lang="en-US" sz="3850" dirty="0"/>
          </a:p>
        </p:txBody>
      </p:sp>
      <p:sp>
        <p:nvSpPr>
          <p:cNvPr id="4" name="Text 1"/>
          <p:cNvSpPr/>
          <p:nvPr/>
        </p:nvSpPr>
        <p:spPr>
          <a:xfrm>
            <a:off x="6324124" y="4720233"/>
            <a:ext cx="7468553" cy="335042"/>
          </a:xfrm>
          <a:prstGeom prst="rect">
            <a:avLst/>
          </a:prstGeom>
          <a:noFill/>
          <a:ln/>
        </p:spPr>
        <p:txBody>
          <a:bodyPr wrap="none" lIns="0" tIns="0" rIns="0" bIns="0" rtlCol="0" anchor="t"/>
          <a:lstStyle/>
          <a:p>
            <a:pPr marL="0" indent="0" algn="l">
              <a:lnSpc>
                <a:spcPts val="2600"/>
              </a:lnSpc>
              <a:buNone/>
            </a:pPr>
            <a:endParaRPr lang="en-US" sz="1600" dirty="0"/>
          </a:p>
        </p:txBody>
      </p:sp>
      <p:sp>
        <p:nvSpPr>
          <p:cNvPr id="6" name="Rectangle 5">
            <a:extLst>
              <a:ext uri="{FF2B5EF4-FFF2-40B4-BE49-F238E27FC236}">
                <a16:creationId xmlns:a16="http://schemas.microsoft.com/office/drawing/2014/main" id="{486B5DE0-7EC9-DA8C-573B-9C210F4F4073}"/>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990602"/>
            <a:ext cx="4928354"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Future Scope</a:t>
            </a:r>
            <a:endParaRPr lang="en-US" sz="3850" dirty="0"/>
          </a:p>
        </p:txBody>
      </p:sp>
      <p:sp>
        <p:nvSpPr>
          <p:cNvPr id="3" name="Text 1"/>
          <p:cNvSpPr/>
          <p:nvPr/>
        </p:nvSpPr>
        <p:spPr>
          <a:xfrm>
            <a:off x="837724" y="2055121"/>
            <a:ext cx="12954952" cy="670084"/>
          </a:xfrm>
          <a:prstGeom prst="rect">
            <a:avLst/>
          </a:prstGeom>
          <a:noFill/>
          <a:ln/>
        </p:spPr>
        <p:txBody>
          <a:bodyPr wrap="square" lIns="0" tIns="0" rIns="0" bIns="0" rtlCol="0" anchor="t"/>
          <a:lstStyle/>
          <a:p>
            <a:pPr marL="342900" indent="-342900" algn="l">
              <a:lnSpc>
                <a:spcPts val="2600"/>
              </a:lnSpc>
              <a:buSzPct val="100000"/>
              <a:buFont typeface="+mj-lt"/>
              <a:buAutoNum type="arabicPeriod"/>
            </a:pPr>
            <a:r>
              <a:rPr lang="en-US" sz="1600" b="1" dirty="0">
                <a:solidFill>
                  <a:srgbClr val="D9E1FF"/>
                </a:solidFill>
                <a:latin typeface="Martel Sans Light" pitchFamily="34" charset="0"/>
                <a:ea typeface="Martel Sans Light" pitchFamily="34" charset="-122"/>
                <a:cs typeface="Martel Sans Light" pitchFamily="34" charset="-120"/>
              </a:rPr>
              <a:t>Integration of Real-time Data</a:t>
            </a:r>
            <a:r>
              <a:rPr lang="en-US" sz="1600" dirty="0">
                <a:solidFill>
                  <a:srgbClr val="D9E1FF"/>
                </a:solidFill>
                <a:latin typeface="Martel Sans Light" pitchFamily="34" charset="0"/>
                <a:ea typeface="Martel Sans Light" pitchFamily="34" charset="-122"/>
                <a:cs typeface="Martel Sans Light" pitchFamily="34" charset="-120"/>
              </a:rPr>
              <a:t>: Future systems can incorporate live applicant data or credit scoring services for real-time decision-making.</a:t>
            </a:r>
            <a:endParaRPr lang="en-US" sz="1600" dirty="0"/>
          </a:p>
        </p:txBody>
      </p:sp>
      <p:sp>
        <p:nvSpPr>
          <p:cNvPr id="4" name="Text 2"/>
          <p:cNvSpPr/>
          <p:nvPr/>
        </p:nvSpPr>
        <p:spPr>
          <a:xfrm>
            <a:off x="837724" y="2861934"/>
            <a:ext cx="12954952" cy="670084"/>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2"/>
            </a:pPr>
            <a:r>
              <a:rPr lang="en-US" sz="1600" b="1" dirty="0">
                <a:solidFill>
                  <a:srgbClr val="D9E1FF"/>
                </a:solidFill>
                <a:latin typeface="Martel Sans Light" pitchFamily="34" charset="0"/>
                <a:ea typeface="Martel Sans Light" pitchFamily="34" charset="-122"/>
                <a:cs typeface="Martel Sans Light" pitchFamily="34" charset="-120"/>
              </a:rPr>
              <a:t>Incorporating More Features</a:t>
            </a:r>
            <a:r>
              <a:rPr lang="en-US" sz="1600" dirty="0">
                <a:solidFill>
                  <a:srgbClr val="D9E1FF"/>
                </a:solidFill>
                <a:latin typeface="Martel Sans Light" pitchFamily="34" charset="0"/>
                <a:ea typeface="Martel Sans Light" pitchFamily="34" charset="-122"/>
                <a:cs typeface="Martel Sans Light" pitchFamily="34" charset="-120"/>
              </a:rPr>
              <a:t>: Adding variables such as credit bureau scores, collateral information, and bank transaction history can improve prediction accuracy.</a:t>
            </a:r>
            <a:endParaRPr lang="en-US" sz="1600" dirty="0"/>
          </a:p>
        </p:txBody>
      </p:sp>
      <p:sp>
        <p:nvSpPr>
          <p:cNvPr id="5" name="Text 3"/>
          <p:cNvSpPr/>
          <p:nvPr/>
        </p:nvSpPr>
        <p:spPr>
          <a:xfrm>
            <a:off x="837724" y="3653954"/>
            <a:ext cx="12954952" cy="335042"/>
          </a:xfrm>
          <a:prstGeom prst="rect">
            <a:avLst/>
          </a:prstGeom>
          <a:noFill/>
          <a:ln/>
        </p:spPr>
        <p:txBody>
          <a:bodyPr wrap="none" lIns="0" tIns="0" rIns="0" bIns="0" rtlCol="0" anchor="t"/>
          <a:lstStyle/>
          <a:p>
            <a:pPr marL="342900" indent="-342900" algn="l">
              <a:lnSpc>
                <a:spcPts val="2600"/>
              </a:lnSpc>
              <a:buSzPct val="100000"/>
              <a:buFont typeface="+mj-lt"/>
              <a:buAutoNum type="arabicPeriod" startAt="3"/>
            </a:pPr>
            <a:r>
              <a:rPr lang="en-US" sz="1600" b="1" dirty="0">
                <a:solidFill>
                  <a:srgbClr val="D9E1FF"/>
                </a:solidFill>
                <a:latin typeface="Martel Sans Light" pitchFamily="34" charset="0"/>
                <a:ea typeface="Martel Sans Light" pitchFamily="34" charset="-122"/>
                <a:cs typeface="Martel Sans Light" pitchFamily="34" charset="-120"/>
              </a:rPr>
              <a:t>Deep Learning Models</a:t>
            </a:r>
            <a:r>
              <a:rPr lang="en-US" sz="1600" dirty="0">
                <a:solidFill>
                  <a:srgbClr val="D9E1FF"/>
                </a:solidFill>
                <a:latin typeface="Martel Sans Light" pitchFamily="34" charset="0"/>
                <a:ea typeface="Martel Sans Light" pitchFamily="34" charset="-122"/>
                <a:cs typeface="Martel Sans Light" pitchFamily="34" charset="-120"/>
              </a:rPr>
              <a:t>: Exploring deep learning approaches may further enhance performance on large-scale datasets.</a:t>
            </a:r>
            <a:endParaRPr lang="en-US" sz="1600" dirty="0"/>
          </a:p>
        </p:txBody>
      </p:sp>
      <p:sp>
        <p:nvSpPr>
          <p:cNvPr id="6" name="Text 4"/>
          <p:cNvSpPr/>
          <p:nvPr/>
        </p:nvSpPr>
        <p:spPr>
          <a:xfrm>
            <a:off x="837724" y="4260477"/>
            <a:ext cx="12954952" cy="335042"/>
          </a:xfrm>
          <a:prstGeom prst="rect">
            <a:avLst/>
          </a:prstGeom>
          <a:noFill/>
          <a:ln/>
        </p:spPr>
        <p:txBody>
          <a:bodyPr wrap="none" lIns="0" tIns="0" rIns="0" bIns="0" rtlCol="0" anchor="t"/>
          <a:lstStyle/>
          <a:p>
            <a:pPr marL="342900" indent="-342900" algn="l">
              <a:lnSpc>
                <a:spcPts val="2600"/>
              </a:lnSpc>
              <a:buSzPct val="100000"/>
              <a:buFont typeface="+mj-lt"/>
              <a:buAutoNum type="arabicPeriod" startAt="4"/>
            </a:pPr>
            <a:r>
              <a:rPr lang="en-US" sz="1600" b="1" dirty="0">
                <a:solidFill>
                  <a:srgbClr val="D9E1FF"/>
                </a:solidFill>
                <a:latin typeface="Martel Sans Light" pitchFamily="34" charset="0"/>
                <a:ea typeface="Martel Sans Light" pitchFamily="34" charset="-122"/>
                <a:cs typeface="Martel Sans Light" pitchFamily="34" charset="-120"/>
              </a:rPr>
              <a:t>Web-Based Deployment</a:t>
            </a:r>
            <a:r>
              <a:rPr lang="en-US" sz="1600" dirty="0">
                <a:solidFill>
                  <a:srgbClr val="D9E1FF"/>
                </a:solidFill>
                <a:latin typeface="Martel Sans Light" pitchFamily="34" charset="0"/>
                <a:ea typeface="Martel Sans Light" pitchFamily="34" charset="-122"/>
                <a:cs typeface="Martel Sans Light" pitchFamily="34" charset="-120"/>
              </a:rPr>
              <a:t>: The model can be integrated into a web application or loan approval platform for interactive use.</a:t>
            </a:r>
            <a:endParaRPr lang="en-US" sz="1600" dirty="0"/>
          </a:p>
        </p:txBody>
      </p:sp>
      <p:sp>
        <p:nvSpPr>
          <p:cNvPr id="7" name="Text 5"/>
          <p:cNvSpPr/>
          <p:nvPr/>
        </p:nvSpPr>
        <p:spPr>
          <a:xfrm>
            <a:off x="837724" y="4839391"/>
            <a:ext cx="12954952" cy="670084"/>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5"/>
            </a:pPr>
            <a:r>
              <a:rPr lang="en-US" sz="1600" b="1" dirty="0">
                <a:solidFill>
                  <a:srgbClr val="D9E1FF"/>
                </a:solidFill>
                <a:latin typeface="Martel Sans Light" pitchFamily="34" charset="0"/>
                <a:ea typeface="Martel Sans Light" pitchFamily="34" charset="-122"/>
                <a:cs typeface="Martel Sans Light" pitchFamily="34" charset="-120"/>
              </a:rPr>
              <a:t>Bias and Fairness Analysis</a:t>
            </a:r>
            <a:r>
              <a:rPr lang="en-US" sz="1600" dirty="0">
                <a:solidFill>
                  <a:srgbClr val="D9E1FF"/>
                </a:solidFill>
                <a:latin typeface="Martel Sans Light" pitchFamily="34" charset="0"/>
                <a:ea typeface="Martel Sans Light" pitchFamily="34" charset="-122"/>
                <a:cs typeface="Martel Sans Light" pitchFamily="34" charset="-120"/>
              </a:rPr>
              <a:t>: Future versions can include fairness metrics to detect and mitigate any bias in predictions based on gender, income group, or geography.</a:t>
            </a:r>
            <a:endParaRPr lang="en-US" sz="1600" dirty="0"/>
          </a:p>
        </p:txBody>
      </p:sp>
      <p:sp>
        <p:nvSpPr>
          <p:cNvPr id="8" name="Text 6"/>
          <p:cNvSpPr/>
          <p:nvPr/>
        </p:nvSpPr>
        <p:spPr>
          <a:xfrm>
            <a:off x="837724" y="5697810"/>
            <a:ext cx="12954952" cy="670084"/>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6"/>
            </a:pPr>
            <a:r>
              <a:rPr lang="en-US" sz="1600" b="1" dirty="0">
                <a:solidFill>
                  <a:srgbClr val="D9E1FF"/>
                </a:solidFill>
                <a:latin typeface="Martel Sans Light" pitchFamily="34" charset="0"/>
                <a:ea typeface="Martel Sans Light" pitchFamily="34" charset="-122"/>
                <a:cs typeface="Martel Sans Light" pitchFamily="34" charset="-120"/>
              </a:rPr>
              <a:t>Regulatory Compliance</a:t>
            </a:r>
            <a:r>
              <a:rPr lang="en-US" sz="1600" dirty="0">
                <a:solidFill>
                  <a:srgbClr val="D9E1FF"/>
                </a:solidFill>
                <a:latin typeface="Martel Sans Light" pitchFamily="34" charset="0"/>
                <a:ea typeface="Martel Sans Light" pitchFamily="34" charset="-122"/>
                <a:cs typeface="Martel Sans Light" pitchFamily="34" charset="-120"/>
              </a:rPr>
              <a:t>: Expanding the system to comply with legal and ethical standards in different countries for AI in lending.</a:t>
            </a:r>
            <a:endParaRPr lang="en-US" sz="1600" dirty="0"/>
          </a:p>
        </p:txBody>
      </p:sp>
      <p:sp>
        <p:nvSpPr>
          <p:cNvPr id="9" name="Rectangle 8">
            <a:extLst>
              <a:ext uri="{FF2B5EF4-FFF2-40B4-BE49-F238E27FC236}">
                <a16:creationId xmlns:a16="http://schemas.microsoft.com/office/drawing/2014/main" id="{1920BA61-60DC-5286-1B0C-21AFF3F96323}"/>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37724" y="1808545"/>
            <a:ext cx="4928354"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Conclusion</a:t>
            </a:r>
            <a:endParaRPr lang="en-US" sz="3850" dirty="0"/>
          </a:p>
        </p:txBody>
      </p:sp>
      <p:sp>
        <p:nvSpPr>
          <p:cNvPr id="3" name="Text 1"/>
          <p:cNvSpPr/>
          <p:nvPr/>
        </p:nvSpPr>
        <p:spPr>
          <a:xfrm>
            <a:off x="837724" y="2890515"/>
            <a:ext cx="12954952" cy="2680335"/>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In this project, we developed a machine learning-based system to predict the approval status of loan applications using historical data.Several classification models were implemented, including Logistic Regression, Decision Tree, Random Forest, SVM and KNN.After training and evaluation, the Random Forest classifier delivered the highest accuracy, making it the most suitable model for our dataset.To ensure transparency and trust in predictions, we used SHAP and LIME to interpret how the models made their decisions.These tools highlighted the most influential features, such as income, credit history, and loan amount.The project demonstrates how machine learning can support financial institutions with fair, accurate, and explainable loan approval decisions.</a:t>
            </a:r>
            <a:endParaRPr lang="en-US" sz="1600" dirty="0"/>
          </a:p>
        </p:txBody>
      </p:sp>
      <p:sp>
        <p:nvSpPr>
          <p:cNvPr id="4" name="Rectangle 3">
            <a:extLst>
              <a:ext uri="{FF2B5EF4-FFF2-40B4-BE49-F238E27FC236}">
                <a16:creationId xmlns:a16="http://schemas.microsoft.com/office/drawing/2014/main" id="{5B4F142E-1638-0440-6AD1-D428E925D96E}"/>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663958"/>
            <a:ext cx="4928354"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Abstract</a:t>
            </a:r>
            <a:endParaRPr lang="en-US" sz="3850" dirty="0"/>
          </a:p>
        </p:txBody>
      </p:sp>
      <p:sp>
        <p:nvSpPr>
          <p:cNvPr id="3" name="Text 1"/>
          <p:cNvSpPr/>
          <p:nvPr/>
        </p:nvSpPr>
        <p:spPr>
          <a:xfrm>
            <a:off x="837724" y="2655152"/>
            <a:ext cx="12954952" cy="1675209"/>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This project develops a smart system to predict whether a loan will be approved, using past applicant data. Machine learning models such as Logistic Regression, Decision Tree, Random Forest, K-Nearest Neighbors, and SVM were used, with Random Forest giving the best accuracy. The dataset included features like income, credit history, loan amount, and employment status. To make the model's decisions easy to understand, SHAP and LIME were used for explanation. This helps banks make fair and transparent loan approval decisions.</a:t>
            </a:r>
            <a:endParaRPr lang="en-US" sz="1600" dirty="0"/>
          </a:p>
        </p:txBody>
      </p:sp>
      <p:sp>
        <p:nvSpPr>
          <p:cNvPr id="4" name="Text 2"/>
          <p:cNvSpPr/>
          <p:nvPr/>
        </p:nvSpPr>
        <p:spPr>
          <a:xfrm>
            <a:off x="837724" y="4705646"/>
            <a:ext cx="12954952" cy="1340168"/>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The data was cleaned by handling missing values and encoding categorical features to prepare it for model training. Various models were evaluated using accuracy, precision, and recall to ensure reliable performance. Tools like SHAP and LIME were used to explain how the models made their decisions. This makes the system not only accurate but also transparent and trustworthy for banks to use.</a:t>
            </a:r>
            <a:endParaRPr lang="en-US" sz="1600" dirty="0"/>
          </a:p>
        </p:txBody>
      </p:sp>
      <p:sp>
        <p:nvSpPr>
          <p:cNvPr id="5" name="Rectangle 4">
            <a:extLst>
              <a:ext uri="{FF2B5EF4-FFF2-40B4-BE49-F238E27FC236}">
                <a16:creationId xmlns:a16="http://schemas.microsoft.com/office/drawing/2014/main" id="{C552189F-8DAA-79B0-099C-10413E1CC2E0}"/>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249680"/>
            <a:ext cx="4928354"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Project Objectives</a:t>
            </a:r>
            <a:endParaRPr lang="en-US" sz="3850" dirty="0"/>
          </a:p>
        </p:txBody>
      </p:sp>
      <p:sp>
        <p:nvSpPr>
          <p:cNvPr id="3" name="Text 1"/>
          <p:cNvSpPr/>
          <p:nvPr/>
        </p:nvSpPr>
        <p:spPr>
          <a:xfrm>
            <a:off x="837724" y="2284452"/>
            <a:ext cx="12954952" cy="1005126"/>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To build an interpretable loan approval system, we followed a step-by-step approach from data handling to model evaluation.Each objective supported the next, ensuring a robust and transparent solution. This helps create a reliable model with clear decision logic, boosting trust and compliance.</a:t>
            </a:r>
            <a:endParaRPr lang="en-US" sz="1600" dirty="0"/>
          </a:p>
        </p:txBody>
      </p:sp>
      <p:sp>
        <p:nvSpPr>
          <p:cNvPr id="4" name="Text 2"/>
          <p:cNvSpPr/>
          <p:nvPr/>
        </p:nvSpPr>
        <p:spPr>
          <a:xfrm>
            <a:off x="837724" y="3525203"/>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D9E1FF"/>
                </a:solidFill>
                <a:latin typeface="Martel Sans Light" pitchFamily="34" charset="0"/>
                <a:ea typeface="Martel Sans Light" pitchFamily="34" charset="-122"/>
                <a:cs typeface="Martel Sans Light" pitchFamily="34" charset="-120"/>
              </a:rPr>
              <a:t>To collect and understand historical loan application data.</a:t>
            </a:r>
            <a:endParaRPr lang="en-US" sz="1600" dirty="0"/>
          </a:p>
        </p:txBody>
      </p:sp>
      <p:sp>
        <p:nvSpPr>
          <p:cNvPr id="5" name="Text 3"/>
          <p:cNvSpPr/>
          <p:nvPr/>
        </p:nvSpPr>
        <p:spPr>
          <a:xfrm>
            <a:off x="837724" y="3933468"/>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D9E1FF"/>
                </a:solidFill>
                <a:latin typeface="Martel Sans Light" pitchFamily="34" charset="0"/>
                <a:ea typeface="Martel Sans Light" pitchFamily="34" charset="-122"/>
                <a:cs typeface="Martel Sans Light" pitchFamily="34" charset="-120"/>
              </a:rPr>
              <a:t>To preprocess the data by handling missing values and encoding categorical variables into a machine learning-compatible format.</a:t>
            </a:r>
            <a:endParaRPr lang="en-US" sz="1600" dirty="0"/>
          </a:p>
        </p:txBody>
      </p:sp>
      <p:sp>
        <p:nvSpPr>
          <p:cNvPr id="6" name="Text 4"/>
          <p:cNvSpPr/>
          <p:nvPr/>
        </p:nvSpPr>
        <p:spPr>
          <a:xfrm>
            <a:off x="837724" y="4341733"/>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D9E1FF"/>
                </a:solidFill>
                <a:latin typeface="Martel Sans Light" pitchFamily="34" charset="0"/>
                <a:ea typeface="Martel Sans Light" pitchFamily="34" charset="-122"/>
                <a:cs typeface="Martel Sans Light" pitchFamily="34" charset="-120"/>
              </a:rPr>
              <a:t>To perform exploratory data analysis to identify key features that influence loan approval decisions.</a:t>
            </a:r>
            <a:endParaRPr lang="en-US" sz="1600" dirty="0"/>
          </a:p>
        </p:txBody>
      </p:sp>
      <p:sp>
        <p:nvSpPr>
          <p:cNvPr id="7" name="Text 5"/>
          <p:cNvSpPr/>
          <p:nvPr/>
        </p:nvSpPr>
        <p:spPr>
          <a:xfrm>
            <a:off x="837724" y="4749998"/>
            <a:ext cx="12954952" cy="670084"/>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D9E1FF"/>
                </a:solidFill>
                <a:latin typeface="Martel Sans Light" pitchFamily="34" charset="0"/>
                <a:ea typeface="Martel Sans Light" pitchFamily="34" charset="-122"/>
                <a:cs typeface="Martel Sans Light" pitchFamily="34" charset="-120"/>
              </a:rPr>
              <a:t>To implement various machine learning algorithms such as Logistic Regression, Decision Tree, Random Forest, KNN, and SVM for training predictive models.</a:t>
            </a:r>
            <a:endParaRPr lang="en-US" sz="1600" dirty="0"/>
          </a:p>
        </p:txBody>
      </p:sp>
      <p:sp>
        <p:nvSpPr>
          <p:cNvPr id="8" name="Text 6"/>
          <p:cNvSpPr/>
          <p:nvPr/>
        </p:nvSpPr>
        <p:spPr>
          <a:xfrm>
            <a:off x="837724" y="5493306"/>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D9E1FF"/>
                </a:solidFill>
                <a:latin typeface="Martel Sans Light" pitchFamily="34" charset="0"/>
                <a:ea typeface="Martel Sans Light" pitchFamily="34" charset="-122"/>
                <a:cs typeface="Martel Sans Light" pitchFamily="34" charset="-120"/>
              </a:rPr>
              <a:t>To evaluate and compare the performance of these models based on accuracy and reliability.</a:t>
            </a:r>
            <a:endParaRPr lang="en-US" sz="1600" dirty="0"/>
          </a:p>
        </p:txBody>
      </p:sp>
      <p:sp>
        <p:nvSpPr>
          <p:cNvPr id="9" name="Text 7"/>
          <p:cNvSpPr/>
          <p:nvPr/>
        </p:nvSpPr>
        <p:spPr>
          <a:xfrm>
            <a:off x="837724" y="5901571"/>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D9E1FF"/>
                </a:solidFill>
                <a:latin typeface="Martel Sans Light" pitchFamily="34" charset="0"/>
                <a:ea typeface="Martel Sans Light" pitchFamily="34" charset="-122"/>
                <a:cs typeface="Martel Sans Light" pitchFamily="34" charset="-120"/>
              </a:rPr>
              <a:t>To enhance model interpretability using tools like SHAP and LIME, ensuring transparent and explainable predictions.</a:t>
            </a:r>
            <a:endParaRPr lang="en-US" sz="1600" dirty="0"/>
          </a:p>
        </p:txBody>
      </p:sp>
      <p:sp>
        <p:nvSpPr>
          <p:cNvPr id="10" name="Text 8"/>
          <p:cNvSpPr/>
          <p:nvPr/>
        </p:nvSpPr>
        <p:spPr>
          <a:xfrm>
            <a:off x="837724" y="6309836"/>
            <a:ext cx="12954952" cy="670084"/>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D9E1FF"/>
                </a:solidFill>
                <a:latin typeface="Martel Sans Light" pitchFamily="34" charset="0"/>
                <a:ea typeface="Martel Sans Light" pitchFamily="34" charset="-122"/>
                <a:cs typeface="Martel Sans Light" pitchFamily="34" charset="-120"/>
              </a:rPr>
              <a:t>To develop a system that can predict loan approval status based on applicant details and provide interpretable insights into the decision process.</a:t>
            </a:r>
            <a:endParaRPr lang="en-US" sz="1600" dirty="0"/>
          </a:p>
        </p:txBody>
      </p:sp>
      <p:sp>
        <p:nvSpPr>
          <p:cNvPr id="11" name="Rectangle 10">
            <a:extLst>
              <a:ext uri="{FF2B5EF4-FFF2-40B4-BE49-F238E27FC236}">
                <a16:creationId xmlns:a16="http://schemas.microsoft.com/office/drawing/2014/main" id="{CA324366-F7FE-C157-7369-2F9EA4509E18}"/>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788795"/>
            <a:ext cx="5917168"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System Model Architecture</a:t>
            </a:r>
            <a:endParaRPr lang="en-US" sz="3850" dirty="0"/>
          </a:p>
        </p:txBody>
      </p:sp>
      <p:sp>
        <p:nvSpPr>
          <p:cNvPr id="3" name="Text 1"/>
          <p:cNvSpPr/>
          <p:nvPr/>
        </p:nvSpPr>
        <p:spPr>
          <a:xfrm>
            <a:off x="837724" y="2823567"/>
            <a:ext cx="12954952" cy="1005126"/>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Our system follows a structured workflow from data collection to real-time loan approval prediction. It includes preprocessing, feature engineering, model training, and evaluation in a modular design.This ensures accurate, scalable, and trustworthy predictions for automated loan decisions.</a:t>
            </a:r>
            <a:endParaRPr lang="en-US" sz="1600" dirty="0"/>
          </a:p>
        </p:txBody>
      </p:sp>
      <p:sp>
        <p:nvSpPr>
          <p:cNvPr id="4" name="Text 2"/>
          <p:cNvSpPr/>
          <p:nvPr/>
        </p:nvSpPr>
        <p:spPr>
          <a:xfrm>
            <a:off x="837724" y="4064318"/>
            <a:ext cx="12954952" cy="335042"/>
          </a:xfrm>
          <a:prstGeom prst="rect">
            <a:avLst/>
          </a:prstGeom>
          <a:noFill/>
          <a:ln/>
        </p:spPr>
        <p:txBody>
          <a:bodyPr wrap="none" lIns="0" tIns="0" rIns="0" bIns="0" rtlCol="0" anchor="t"/>
          <a:lstStyle/>
          <a:p>
            <a:pPr marL="342900" indent="-342900" algn="l">
              <a:lnSpc>
                <a:spcPts val="2600"/>
              </a:lnSpc>
              <a:buSzPct val="100000"/>
              <a:buFont typeface="+mj-lt"/>
              <a:buAutoNum type="arabicPeriod"/>
            </a:pPr>
            <a:r>
              <a:rPr lang="en-US" sz="1600" b="1" dirty="0">
                <a:solidFill>
                  <a:srgbClr val="D9E1FF"/>
                </a:solidFill>
                <a:latin typeface="Martel Sans Light" pitchFamily="34" charset="0"/>
                <a:ea typeface="Martel Sans Light" pitchFamily="34" charset="-122"/>
                <a:cs typeface="Martel Sans Light" pitchFamily="34" charset="-120"/>
              </a:rPr>
              <a:t>Data Collection:</a:t>
            </a:r>
            <a:r>
              <a:rPr lang="en-US" sz="1600" dirty="0">
                <a:solidFill>
                  <a:srgbClr val="D9E1FF"/>
                </a:solidFill>
                <a:latin typeface="Martel Sans Light" pitchFamily="34" charset="0"/>
                <a:ea typeface="Martel Sans Light" pitchFamily="34" charset="-122"/>
                <a:cs typeface="Martel Sans Light" pitchFamily="34" charset="-120"/>
              </a:rPr>
              <a:t> Gather historical loan application data from diverse sources, including applicant and loan specifics.</a:t>
            </a:r>
            <a:endParaRPr lang="en-US" sz="1600" dirty="0"/>
          </a:p>
        </p:txBody>
      </p:sp>
      <p:sp>
        <p:nvSpPr>
          <p:cNvPr id="5" name="Text 3"/>
          <p:cNvSpPr/>
          <p:nvPr/>
        </p:nvSpPr>
        <p:spPr>
          <a:xfrm>
            <a:off x="837724" y="4472583"/>
            <a:ext cx="12954952" cy="335042"/>
          </a:xfrm>
          <a:prstGeom prst="rect">
            <a:avLst/>
          </a:prstGeom>
          <a:noFill/>
          <a:ln/>
        </p:spPr>
        <p:txBody>
          <a:bodyPr wrap="none" lIns="0" tIns="0" rIns="0" bIns="0" rtlCol="0" anchor="t"/>
          <a:lstStyle/>
          <a:p>
            <a:pPr marL="342900" indent="-342900" algn="l">
              <a:lnSpc>
                <a:spcPts val="2600"/>
              </a:lnSpc>
              <a:buSzPct val="100000"/>
              <a:buFont typeface="+mj-lt"/>
              <a:buAutoNum type="arabicPeriod" startAt="2"/>
            </a:pPr>
            <a:r>
              <a:rPr lang="en-US" sz="1600" b="1" dirty="0">
                <a:solidFill>
                  <a:srgbClr val="D9E1FF"/>
                </a:solidFill>
                <a:latin typeface="Martel Sans Light" pitchFamily="34" charset="0"/>
                <a:ea typeface="Martel Sans Light" pitchFamily="34" charset="-122"/>
                <a:cs typeface="Martel Sans Light" pitchFamily="34" charset="-120"/>
              </a:rPr>
              <a:t>Data Preprocessing:</a:t>
            </a:r>
            <a:r>
              <a:rPr lang="en-US" sz="1600" dirty="0">
                <a:solidFill>
                  <a:srgbClr val="D9E1FF"/>
                </a:solidFill>
                <a:latin typeface="Martel Sans Light" pitchFamily="34" charset="0"/>
                <a:ea typeface="Martel Sans Light" pitchFamily="34" charset="-122"/>
                <a:cs typeface="Martel Sans Light" pitchFamily="34" charset="-120"/>
              </a:rPr>
              <a:t> Clean data, manage missing values, and encode categorical data into numerical formats suitable for ML.</a:t>
            </a:r>
            <a:endParaRPr lang="en-US" sz="1600" dirty="0"/>
          </a:p>
        </p:txBody>
      </p:sp>
      <p:sp>
        <p:nvSpPr>
          <p:cNvPr id="6" name="Text 4"/>
          <p:cNvSpPr/>
          <p:nvPr/>
        </p:nvSpPr>
        <p:spPr>
          <a:xfrm>
            <a:off x="837724" y="4880848"/>
            <a:ext cx="12954952" cy="335042"/>
          </a:xfrm>
          <a:prstGeom prst="rect">
            <a:avLst/>
          </a:prstGeom>
          <a:noFill/>
          <a:ln/>
        </p:spPr>
        <p:txBody>
          <a:bodyPr wrap="none" lIns="0" tIns="0" rIns="0" bIns="0" rtlCol="0" anchor="t"/>
          <a:lstStyle/>
          <a:p>
            <a:pPr marL="342900" indent="-342900" algn="l">
              <a:lnSpc>
                <a:spcPts val="2600"/>
              </a:lnSpc>
              <a:buSzPct val="100000"/>
              <a:buFont typeface="+mj-lt"/>
              <a:buAutoNum type="arabicPeriod" startAt="3"/>
            </a:pPr>
            <a:r>
              <a:rPr lang="en-US" sz="1600" b="1" dirty="0">
                <a:solidFill>
                  <a:srgbClr val="D9E1FF"/>
                </a:solidFill>
                <a:latin typeface="Martel Sans Light" pitchFamily="34" charset="0"/>
                <a:ea typeface="Martel Sans Light" pitchFamily="34" charset="-122"/>
                <a:cs typeface="Martel Sans Light" pitchFamily="34" charset="-120"/>
              </a:rPr>
              <a:t>Feature Selection:</a:t>
            </a:r>
            <a:r>
              <a:rPr lang="en-US" sz="1600" dirty="0">
                <a:solidFill>
                  <a:srgbClr val="D9E1FF"/>
                </a:solidFill>
                <a:latin typeface="Martel Sans Light" pitchFamily="34" charset="0"/>
                <a:ea typeface="Martel Sans Light" pitchFamily="34" charset="-122"/>
                <a:cs typeface="Martel Sans Light" pitchFamily="34" charset="-120"/>
              </a:rPr>
              <a:t> Identify and select critical features, such as income, credit history, and employment status.</a:t>
            </a:r>
            <a:endParaRPr lang="en-US" sz="1600" dirty="0"/>
          </a:p>
        </p:txBody>
      </p:sp>
      <p:sp>
        <p:nvSpPr>
          <p:cNvPr id="7" name="Text 5"/>
          <p:cNvSpPr/>
          <p:nvPr/>
        </p:nvSpPr>
        <p:spPr>
          <a:xfrm>
            <a:off x="837724" y="5289113"/>
            <a:ext cx="12954952" cy="335042"/>
          </a:xfrm>
          <a:prstGeom prst="rect">
            <a:avLst/>
          </a:prstGeom>
          <a:noFill/>
          <a:ln/>
        </p:spPr>
        <p:txBody>
          <a:bodyPr wrap="none" lIns="0" tIns="0" rIns="0" bIns="0" rtlCol="0" anchor="t"/>
          <a:lstStyle/>
          <a:p>
            <a:pPr marL="342900" indent="-342900" algn="l">
              <a:lnSpc>
                <a:spcPts val="2600"/>
              </a:lnSpc>
              <a:buSzPct val="100000"/>
              <a:buFont typeface="+mj-lt"/>
              <a:buAutoNum type="arabicPeriod" startAt="4"/>
            </a:pPr>
            <a:r>
              <a:rPr lang="en-US" sz="1600" b="1" dirty="0">
                <a:solidFill>
                  <a:srgbClr val="D9E1FF"/>
                </a:solidFill>
                <a:latin typeface="Martel Sans Light" pitchFamily="34" charset="0"/>
                <a:ea typeface="Martel Sans Light" pitchFamily="34" charset="-122"/>
                <a:cs typeface="Martel Sans Light" pitchFamily="34" charset="-120"/>
              </a:rPr>
              <a:t>Model Training: </a:t>
            </a:r>
            <a:r>
              <a:rPr lang="en-US" sz="1600" dirty="0">
                <a:solidFill>
                  <a:srgbClr val="D9E1FF"/>
                </a:solidFill>
                <a:latin typeface="Martel Sans Light" pitchFamily="34" charset="0"/>
                <a:ea typeface="Martel Sans Light" pitchFamily="34" charset="-122"/>
                <a:cs typeface="Martel Sans Light" pitchFamily="34" charset="-120"/>
              </a:rPr>
              <a:t>Train multiple ML algorithms on the preprocessed data to learn prediction patterns.</a:t>
            </a:r>
            <a:endParaRPr lang="en-US" sz="1600" dirty="0"/>
          </a:p>
        </p:txBody>
      </p:sp>
      <p:sp>
        <p:nvSpPr>
          <p:cNvPr id="8" name="Text 6"/>
          <p:cNvSpPr/>
          <p:nvPr/>
        </p:nvSpPr>
        <p:spPr>
          <a:xfrm>
            <a:off x="837724" y="5697379"/>
            <a:ext cx="12954952" cy="335042"/>
          </a:xfrm>
          <a:prstGeom prst="rect">
            <a:avLst/>
          </a:prstGeom>
          <a:noFill/>
          <a:ln/>
        </p:spPr>
        <p:txBody>
          <a:bodyPr wrap="none" lIns="0" tIns="0" rIns="0" bIns="0" rtlCol="0" anchor="t"/>
          <a:lstStyle/>
          <a:p>
            <a:pPr marL="342900" indent="-342900" algn="l">
              <a:lnSpc>
                <a:spcPts val="2600"/>
              </a:lnSpc>
              <a:buSzPct val="100000"/>
              <a:buFont typeface="+mj-lt"/>
              <a:buAutoNum type="arabicPeriod" startAt="5"/>
            </a:pPr>
            <a:r>
              <a:rPr lang="en-US" sz="1600" b="1" dirty="0">
                <a:solidFill>
                  <a:srgbClr val="D9E1FF"/>
                </a:solidFill>
                <a:latin typeface="Martel Sans Light" pitchFamily="34" charset="0"/>
                <a:ea typeface="Martel Sans Light" pitchFamily="34" charset="-122"/>
                <a:cs typeface="Martel Sans Light" pitchFamily="34" charset="-120"/>
              </a:rPr>
              <a:t>Model Evaluation: </a:t>
            </a:r>
            <a:r>
              <a:rPr lang="en-US" sz="1600" dirty="0">
                <a:solidFill>
                  <a:srgbClr val="D9E1FF"/>
                </a:solidFill>
                <a:latin typeface="Martel Sans Light" pitchFamily="34" charset="0"/>
                <a:ea typeface="Martel Sans Light" pitchFamily="34" charset="-122"/>
                <a:cs typeface="Martel Sans Light" pitchFamily="34" charset="-120"/>
              </a:rPr>
              <a:t>Assess model performance using metrics like accuracy, precision, and recall on a test dataset.</a:t>
            </a:r>
            <a:endParaRPr lang="en-US" sz="1600" dirty="0"/>
          </a:p>
        </p:txBody>
      </p:sp>
      <p:sp>
        <p:nvSpPr>
          <p:cNvPr id="9" name="Text 7"/>
          <p:cNvSpPr/>
          <p:nvPr/>
        </p:nvSpPr>
        <p:spPr>
          <a:xfrm>
            <a:off x="837724" y="6105644"/>
            <a:ext cx="12954952" cy="335042"/>
          </a:xfrm>
          <a:prstGeom prst="rect">
            <a:avLst/>
          </a:prstGeom>
          <a:noFill/>
          <a:ln/>
        </p:spPr>
        <p:txBody>
          <a:bodyPr wrap="none" lIns="0" tIns="0" rIns="0" bIns="0" rtlCol="0" anchor="t"/>
          <a:lstStyle/>
          <a:p>
            <a:pPr marL="342900" indent="-342900" algn="l">
              <a:lnSpc>
                <a:spcPts val="2600"/>
              </a:lnSpc>
              <a:buSzPct val="100000"/>
              <a:buFont typeface="+mj-lt"/>
              <a:buAutoNum type="arabicPeriod" startAt="6"/>
            </a:pPr>
            <a:r>
              <a:rPr lang="en-US" sz="1600" b="1" dirty="0">
                <a:solidFill>
                  <a:srgbClr val="D9E1FF"/>
                </a:solidFill>
                <a:latin typeface="Martel Sans Light" pitchFamily="34" charset="0"/>
                <a:ea typeface="Martel Sans Light" pitchFamily="34" charset="-122"/>
                <a:cs typeface="Martel Sans Light" pitchFamily="34" charset="-120"/>
              </a:rPr>
              <a:t>Prediction:</a:t>
            </a:r>
            <a:r>
              <a:rPr lang="en-US" sz="1600" dirty="0">
                <a:solidFill>
                  <a:srgbClr val="D9E1FF"/>
                </a:solidFill>
                <a:latin typeface="Martel Sans Light" pitchFamily="34" charset="0"/>
                <a:ea typeface="Martel Sans Light" pitchFamily="34" charset="-122"/>
                <a:cs typeface="Martel Sans Light" pitchFamily="34" charset="-120"/>
              </a:rPr>
              <a:t> Utilize the best-performing model to predict approval status for new loan applications.</a:t>
            </a:r>
            <a:endParaRPr lang="en-US" sz="1600" dirty="0"/>
          </a:p>
        </p:txBody>
      </p:sp>
      <p:sp>
        <p:nvSpPr>
          <p:cNvPr id="10" name="Rectangle 9">
            <a:extLst>
              <a:ext uri="{FF2B5EF4-FFF2-40B4-BE49-F238E27FC236}">
                <a16:creationId xmlns:a16="http://schemas.microsoft.com/office/drawing/2014/main" id="{D7FA7B3D-BAFA-40AC-5BD4-C31CC13E1A9D}"/>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992987"/>
            <a:ext cx="5162312"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Proposed methodology</a:t>
            </a:r>
            <a:endParaRPr lang="en-US" sz="3850" dirty="0"/>
          </a:p>
        </p:txBody>
      </p:sp>
      <p:sp>
        <p:nvSpPr>
          <p:cNvPr id="3" name="Text 1"/>
          <p:cNvSpPr/>
          <p:nvPr/>
        </p:nvSpPr>
        <p:spPr>
          <a:xfrm>
            <a:off x="837724" y="3027759"/>
            <a:ext cx="12954952" cy="1005126"/>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The proposed methodology involves using different machine learning algorithms to build a Model for Loan Approval Systems. After collecting and preprocessing the data, we train and compare various models to choose the best one based on accuracy and performance. </a:t>
            </a:r>
            <a:endParaRPr lang="en-US" sz="1600" dirty="0"/>
          </a:p>
        </p:txBody>
      </p:sp>
      <p:sp>
        <p:nvSpPr>
          <p:cNvPr id="4" name="Text 2"/>
          <p:cNvSpPr/>
          <p:nvPr/>
        </p:nvSpPr>
        <p:spPr>
          <a:xfrm>
            <a:off x="837724" y="4268510"/>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b="1" dirty="0">
                <a:solidFill>
                  <a:srgbClr val="D9E1FF"/>
                </a:solidFill>
                <a:latin typeface="Martel Sans Light" pitchFamily="34" charset="0"/>
                <a:ea typeface="Martel Sans Light" pitchFamily="34" charset="-122"/>
                <a:cs typeface="Martel Sans Light" pitchFamily="34" charset="-120"/>
              </a:rPr>
              <a:t>Logistic Regression</a:t>
            </a:r>
            <a:endParaRPr lang="en-US" sz="1600" dirty="0"/>
          </a:p>
        </p:txBody>
      </p:sp>
      <p:sp>
        <p:nvSpPr>
          <p:cNvPr id="5" name="Text 3"/>
          <p:cNvSpPr/>
          <p:nvPr/>
        </p:nvSpPr>
        <p:spPr>
          <a:xfrm>
            <a:off x="837724" y="4676775"/>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b="1" dirty="0">
                <a:solidFill>
                  <a:srgbClr val="D9E1FF"/>
                </a:solidFill>
                <a:latin typeface="Martel Sans Light" pitchFamily="34" charset="0"/>
                <a:ea typeface="Martel Sans Light" pitchFamily="34" charset="-122"/>
                <a:cs typeface="Martel Sans Light" pitchFamily="34" charset="-120"/>
              </a:rPr>
              <a:t>Decision Tree</a:t>
            </a:r>
            <a:endParaRPr lang="en-US" sz="1600" dirty="0"/>
          </a:p>
        </p:txBody>
      </p:sp>
      <p:sp>
        <p:nvSpPr>
          <p:cNvPr id="6" name="Text 4"/>
          <p:cNvSpPr/>
          <p:nvPr/>
        </p:nvSpPr>
        <p:spPr>
          <a:xfrm>
            <a:off x="837724" y="5085040"/>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b="1" dirty="0">
                <a:solidFill>
                  <a:srgbClr val="D9E1FF"/>
                </a:solidFill>
                <a:latin typeface="Martel Sans Light" pitchFamily="34" charset="0"/>
                <a:ea typeface="Martel Sans Light" pitchFamily="34" charset="-122"/>
                <a:cs typeface="Martel Sans Light" pitchFamily="34" charset="-120"/>
              </a:rPr>
              <a:t>Random Forest</a:t>
            </a:r>
            <a:endParaRPr lang="en-US" sz="1600" dirty="0"/>
          </a:p>
        </p:txBody>
      </p:sp>
      <p:sp>
        <p:nvSpPr>
          <p:cNvPr id="7" name="Text 5"/>
          <p:cNvSpPr/>
          <p:nvPr/>
        </p:nvSpPr>
        <p:spPr>
          <a:xfrm>
            <a:off x="837724" y="5493306"/>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b="1" dirty="0">
                <a:solidFill>
                  <a:srgbClr val="D9E1FF"/>
                </a:solidFill>
                <a:latin typeface="Martel Sans Light" pitchFamily="34" charset="0"/>
                <a:ea typeface="Martel Sans Light" pitchFamily="34" charset="-122"/>
                <a:cs typeface="Martel Sans Light" pitchFamily="34" charset="-120"/>
              </a:rPr>
              <a:t>Support Vector Machine</a:t>
            </a:r>
            <a:endParaRPr lang="en-US" sz="1600" dirty="0"/>
          </a:p>
        </p:txBody>
      </p:sp>
      <p:sp>
        <p:nvSpPr>
          <p:cNvPr id="8" name="Text 6"/>
          <p:cNvSpPr/>
          <p:nvPr/>
        </p:nvSpPr>
        <p:spPr>
          <a:xfrm>
            <a:off x="837724" y="5901571"/>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b="1" dirty="0">
                <a:solidFill>
                  <a:srgbClr val="D9E1FF"/>
                </a:solidFill>
                <a:latin typeface="Martel Sans Light" pitchFamily="34" charset="0"/>
                <a:ea typeface="Martel Sans Light" pitchFamily="34" charset="-122"/>
                <a:cs typeface="Martel Sans Light" pitchFamily="34" charset="-120"/>
              </a:rPr>
              <a:t>K-Nearest Neighbors</a:t>
            </a:r>
            <a:endParaRPr lang="en-US" sz="1600" dirty="0"/>
          </a:p>
        </p:txBody>
      </p:sp>
      <p:sp>
        <p:nvSpPr>
          <p:cNvPr id="9" name="Rectangle 8">
            <a:extLst>
              <a:ext uri="{FF2B5EF4-FFF2-40B4-BE49-F238E27FC236}">
                <a16:creationId xmlns:a16="http://schemas.microsoft.com/office/drawing/2014/main" id="{556C0FD6-D250-D8C5-9306-91293416B02E}"/>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3547" y="518279"/>
            <a:ext cx="5629394" cy="553998"/>
          </a:xfrm>
          <a:prstGeom prst="rect">
            <a:avLst/>
          </a:prstGeom>
          <a:noFill/>
          <a:ln/>
        </p:spPr>
        <p:txBody>
          <a:bodyPr wrap="none" lIns="0" tIns="0" rIns="0" bIns="0" rtlCol="0" anchor="t"/>
          <a:lstStyle/>
          <a:p>
            <a:pPr marL="0" indent="0" algn="l">
              <a:lnSpc>
                <a:spcPts val="4350"/>
              </a:lnSpc>
              <a:buNone/>
            </a:pPr>
            <a:r>
              <a:rPr lang="en-US" sz="3450" dirty="0">
                <a:solidFill>
                  <a:srgbClr val="FFFFFF"/>
                </a:solidFill>
                <a:latin typeface="Kanit" pitchFamily="34" charset="0"/>
                <a:ea typeface="Kanit" pitchFamily="34" charset="-122"/>
                <a:cs typeface="Kanit" pitchFamily="34" charset="-120"/>
              </a:rPr>
              <a:t>Model Accuracy Comparison</a:t>
            </a:r>
            <a:endParaRPr lang="en-US" sz="3450" dirty="0"/>
          </a:p>
        </p:txBody>
      </p:sp>
      <p:pic>
        <p:nvPicPr>
          <p:cNvPr id="3" name="Image 0" descr="preencoded.png"/>
          <p:cNvPicPr>
            <a:picLocks noChangeAspect="1"/>
          </p:cNvPicPr>
          <p:nvPr/>
        </p:nvPicPr>
        <p:blipFill>
          <a:blip r:embed="rId3"/>
          <a:stretch>
            <a:fillRect/>
          </a:stretch>
        </p:blipFill>
        <p:spPr>
          <a:xfrm>
            <a:off x="2625804" y="1448991"/>
            <a:ext cx="8179728" cy="5461771"/>
          </a:xfrm>
          <a:prstGeom prst="rect">
            <a:avLst/>
          </a:prstGeom>
        </p:spPr>
      </p:pic>
      <p:sp>
        <p:nvSpPr>
          <p:cNvPr id="4" name="Rectangle 3">
            <a:extLst>
              <a:ext uri="{FF2B5EF4-FFF2-40B4-BE49-F238E27FC236}">
                <a16:creationId xmlns:a16="http://schemas.microsoft.com/office/drawing/2014/main" id="{34A7C671-F507-FAF2-B760-B2FD9C708DEF}"/>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7118" y="521375"/>
            <a:ext cx="4454128" cy="556736"/>
          </a:xfrm>
          <a:prstGeom prst="rect">
            <a:avLst/>
          </a:prstGeom>
          <a:noFill/>
          <a:ln/>
        </p:spPr>
        <p:txBody>
          <a:bodyPr wrap="none" lIns="0" tIns="0" rIns="0" bIns="0" rtlCol="0" anchor="t"/>
          <a:lstStyle/>
          <a:p>
            <a:pPr marL="0" indent="0" algn="l">
              <a:lnSpc>
                <a:spcPts val="4350"/>
              </a:lnSpc>
              <a:buNone/>
            </a:pPr>
            <a:r>
              <a:rPr lang="en-US" sz="3500" dirty="0">
                <a:solidFill>
                  <a:srgbClr val="FFFFFF"/>
                </a:solidFill>
                <a:latin typeface="Kanit" pitchFamily="34" charset="0"/>
                <a:ea typeface="Kanit" pitchFamily="34" charset="-122"/>
                <a:cs typeface="Kanit" pitchFamily="34" charset="-120"/>
              </a:rPr>
              <a:t>SHAP Summary Plot</a:t>
            </a:r>
            <a:endParaRPr lang="en-US" sz="3500" dirty="0"/>
          </a:p>
        </p:txBody>
      </p:sp>
      <p:pic>
        <p:nvPicPr>
          <p:cNvPr id="3" name="Image 0" descr="preencoded.png"/>
          <p:cNvPicPr>
            <a:picLocks noChangeAspect="1"/>
          </p:cNvPicPr>
          <p:nvPr/>
        </p:nvPicPr>
        <p:blipFill>
          <a:blip r:embed="rId3"/>
          <a:stretch>
            <a:fillRect/>
          </a:stretch>
        </p:blipFill>
        <p:spPr>
          <a:xfrm>
            <a:off x="2564130" y="1456611"/>
            <a:ext cx="8393882" cy="5066852"/>
          </a:xfrm>
          <a:prstGeom prst="rect">
            <a:avLst/>
          </a:prstGeom>
        </p:spPr>
      </p:pic>
      <p:sp>
        <p:nvSpPr>
          <p:cNvPr id="4" name="Text 1"/>
          <p:cNvSpPr/>
          <p:nvPr/>
        </p:nvSpPr>
        <p:spPr>
          <a:xfrm>
            <a:off x="757118" y="7405330"/>
            <a:ext cx="13116163" cy="302895"/>
          </a:xfrm>
          <a:prstGeom prst="rect">
            <a:avLst/>
          </a:prstGeom>
          <a:noFill/>
          <a:ln/>
        </p:spPr>
        <p:txBody>
          <a:bodyPr wrap="none" lIns="0" tIns="0" rIns="0" bIns="0" rtlCol="0" anchor="t"/>
          <a:lstStyle/>
          <a:p>
            <a:pPr marL="0" indent="0" algn="l">
              <a:lnSpc>
                <a:spcPts val="2350"/>
              </a:lnSpc>
              <a:buNone/>
            </a:pPr>
            <a:endParaRPr lang="en-US" sz="1450" dirty="0"/>
          </a:p>
        </p:txBody>
      </p:sp>
      <p:sp>
        <p:nvSpPr>
          <p:cNvPr id="5" name="Rectangle 4">
            <a:extLst>
              <a:ext uri="{FF2B5EF4-FFF2-40B4-BE49-F238E27FC236}">
                <a16:creationId xmlns:a16="http://schemas.microsoft.com/office/drawing/2014/main" id="{F5B71E2B-EA96-D9CE-A098-5E25976064D3}"/>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27842" y="896852"/>
            <a:ext cx="4928354"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LIME Explanation</a:t>
            </a:r>
            <a:endParaRPr lang="en-US" sz="3850" dirty="0"/>
          </a:p>
        </p:txBody>
      </p:sp>
      <p:pic>
        <p:nvPicPr>
          <p:cNvPr id="3" name="Image 0" descr="preencoded.png"/>
          <p:cNvPicPr>
            <a:picLocks noChangeAspect="1"/>
          </p:cNvPicPr>
          <p:nvPr/>
        </p:nvPicPr>
        <p:blipFill>
          <a:blip r:embed="rId3"/>
          <a:stretch>
            <a:fillRect/>
          </a:stretch>
        </p:blipFill>
        <p:spPr>
          <a:xfrm>
            <a:off x="2733318" y="2095469"/>
            <a:ext cx="9163764" cy="3874889"/>
          </a:xfrm>
          <a:prstGeom prst="rect">
            <a:avLst/>
          </a:prstGeom>
        </p:spPr>
      </p:pic>
      <p:sp>
        <p:nvSpPr>
          <p:cNvPr id="4" name="Text 1"/>
          <p:cNvSpPr/>
          <p:nvPr/>
        </p:nvSpPr>
        <p:spPr>
          <a:xfrm>
            <a:off x="837724" y="6519863"/>
            <a:ext cx="12954952" cy="335042"/>
          </a:xfrm>
          <a:prstGeom prst="rect">
            <a:avLst/>
          </a:prstGeom>
          <a:noFill/>
          <a:ln/>
        </p:spPr>
        <p:txBody>
          <a:bodyPr wrap="none" lIns="0" tIns="0" rIns="0" bIns="0" rtlCol="0" anchor="t"/>
          <a:lstStyle/>
          <a:p>
            <a:pPr marL="0" indent="0" algn="l">
              <a:lnSpc>
                <a:spcPts val="2600"/>
              </a:lnSpc>
              <a:buNone/>
            </a:pPr>
            <a:endParaRPr lang="en-US" sz="1600" dirty="0"/>
          </a:p>
        </p:txBody>
      </p:sp>
      <p:sp>
        <p:nvSpPr>
          <p:cNvPr id="5" name="Rectangle 4">
            <a:extLst>
              <a:ext uri="{FF2B5EF4-FFF2-40B4-BE49-F238E27FC236}">
                <a16:creationId xmlns:a16="http://schemas.microsoft.com/office/drawing/2014/main" id="{4E594210-E36C-23E9-D82E-D716FC791C79}"/>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92706" y="476131"/>
            <a:ext cx="4074795" cy="509230"/>
          </a:xfrm>
          <a:prstGeom prst="rect">
            <a:avLst/>
          </a:prstGeom>
          <a:noFill/>
          <a:ln/>
        </p:spPr>
        <p:txBody>
          <a:bodyPr wrap="none" lIns="0" tIns="0" rIns="0" bIns="0" rtlCol="0" anchor="t"/>
          <a:lstStyle/>
          <a:p>
            <a:pPr marL="0" indent="0" algn="l">
              <a:lnSpc>
                <a:spcPts val="4000"/>
              </a:lnSpc>
              <a:buNone/>
            </a:pPr>
            <a:r>
              <a:rPr lang="en-US" sz="3200" dirty="0">
                <a:solidFill>
                  <a:srgbClr val="FFFFFF"/>
                </a:solidFill>
                <a:latin typeface="Kanit" pitchFamily="34" charset="0"/>
                <a:ea typeface="Kanit" pitchFamily="34" charset="-122"/>
                <a:cs typeface="Kanit" pitchFamily="34" charset="-120"/>
              </a:rPr>
              <a:t>Loan Status Count</a:t>
            </a:r>
            <a:endParaRPr lang="en-US" sz="3200" dirty="0"/>
          </a:p>
        </p:txBody>
      </p:sp>
      <p:pic>
        <p:nvPicPr>
          <p:cNvPr id="3" name="Image 0" descr="preencoded.png"/>
          <p:cNvPicPr>
            <a:picLocks noChangeAspect="1"/>
          </p:cNvPicPr>
          <p:nvPr/>
        </p:nvPicPr>
        <p:blipFill>
          <a:blip r:embed="rId3"/>
          <a:stretch>
            <a:fillRect/>
          </a:stretch>
        </p:blipFill>
        <p:spPr>
          <a:xfrm>
            <a:off x="2239209" y="1331714"/>
            <a:ext cx="9424968" cy="5526472"/>
          </a:xfrm>
          <a:prstGeom prst="rect">
            <a:avLst/>
          </a:prstGeom>
        </p:spPr>
      </p:pic>
      <p:sp>
        <p:nvSpPr>
          <p:cNvPr id="4" name="Text 1"/>
          <p:cNvSpPr/>
          <p:nvPr/>
        </p:nvSpPr>
        <p:spPr>
          <a:xfrm>
            <a:off x="692706" y="7479268"/>
            <a:ext cx="13244989" cy="277178"/>
          </a:xfrm>
          <a:prstGeom prst="rect">
            <a:avLst/>
          </a:prstGeom>
          <a:noFill/>
          <a:ln/>
        </p:spPr>
        <p:txBody>
          <a:bodyPr wrap="none" lIns="0" tIns="0" rIns="0" bIns="0" rtlCol="0" anchor="t"/>
          <a:lstStyle/>
          <a:p>
            <a:pPr marL="0" indent="0" algn="l">
              <a:lnSpc>
                <a:spcPts val="2150"/>
              </a:lnSpc>
              <a:buNone/>
            </a:pPr>
            <a:endParaRPr lang="en-US" sz="1350" dirty="0"/>
          </a:p>
        </p:txBody>
      </p:sp>
      <p:sp>
        <p:nvSpPr>
          <p:cNvPr id="5" name="Rectangle 4">
            <a:extLst>
              <a:ext uri="{FF2B5EF4-FFF2-40B4-BE49-F238E27FC236}">
                <a16:creationId xmlns:a16="http://schemas.microsoft.com/office/drawing/2014/main" id="{FAE6FA25-E56D-FB8C-97B3-952351B3C10E}"/>
              </a:ext>
            </a:extLst>
          </p:cNvPr>
          <p:cNvSpPr/>
          <p:nvPr/>
        </p:nvSpPr>
        <p:spPr>
          <a:xfrm>
            <a:off x="0" y="7404410"/>
            <a:ext cx="14630400" cy="8251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842</Words>
  <Application>Microsoft Office PowerPoint</Application>
  <PresentationFormat>Custom</PresentationFormat>
  <Paragraphs>52</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Martel Sans Light</vt:lpstr>
      <vt:lpstr>Arial</vt:lpstr>
      <vt:lpstr>Kanit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Bala Shankar</cp:lastModifiedBy>
  <cp:revision>2</cp:revision>
  <dcterms:created xsi:type="dcterms:W3CDTF">2025-06-19T17:32:12Z</dcterms:created>
  <dcterms:modified xsi:type="dcterms:W3CDTF">2025-06-19T17:39:17Z</dcterms:modified>
</cp:coreProperties>
</file>